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24384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Государственная поддержка бизнеса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человеч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971800"/>
            <a:ext cx="5410200" cy="3657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04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Поддержка начинающих предпринимателей</a:t>
            </a:r>
            <a:endParaRPr lang="ru-RU" sz="3600" b="1" dirty="0"/>
          </a:p>
        </p:txBody>
      </p:sp>
      <p:pic>
        <p:nvPicPr>
          <p:cNvPr id="9" name="Содержимое 8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2209800" cy="308610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2286000" y="1676400"/>
            <a:ext cx="6096000" cy="990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Гранты хозяйствующим обществам на создание малых инновационных компаний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81200" y="2819400"/>
            <a:ext cx="6400800" cy="990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Гранты начинающим субъектам предпринимательства на создание собственного бизнеса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2000" y="3962400"/>
            <a:ext cx="7620000" cy="990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Гранты начинающим субъектам предпринимательства на создание собственного бизнеса для уплаты первого взноса (аванса) при заключении договора (договоров) лизинга оборудования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2000" y="5181600"/>
            <a:ext cx="7620000" cy="990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Субсидии в виде грантов начинающим экспортно-ориентированным субъектам малого и среднего предпринимательства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Поддержка действующих предпринимателей</a:t>
            </a:r>
            <a:endParaRPr lang="ru-RU" sz="3600" b="1" dirty="0"/>
          </a:p>
        </p:txBody>
      </p:sp>
      <p:pic>
        <p:nvPicPr>
          <p:cNvPr id="11" name="Содержимое 10" descr="0e571e47444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143000"/>
            <a:ext cx="1773296" cy="24765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1981200" y="1295400"/>
            <a:ext cx="66294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Предоставление субсидий действующим инновационным компаниям в целях возмещения затрат в связи с производством (реализацией) товаров, выполнением работ, оказанием услуг</a:t>
            </a:r>
          </a:p>
          <a:p>
            <a:pPr algn="ctr"/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1200" y="2133600"/>
            <a:ext cx="6629400" cy="609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Поддержка социального предпринимательства в виде субсидий на компенсацию затрат, связанных с осуществлением предпринимательской деятельности</a:t>
            </a:r>
          </a:p>
          <a:p>
            <a:pPr algn="ctr"/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81200" y="2895600"/>
            <a:ext cx="66294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Предоставление субсидий на организацию групп дневного времяпрепровождения детей дошкольного возраста</a:t>
            </a:r>
          </a:p>
          <a:p>
            <a:pPr algn="ctr"/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" y="3581400"/>
            <a:ext cx="80010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Субсидии субъектам малого и среднего предпринимательства на возмещение части затрат, связанных с уплатой лизинговых платежей по договорам лизинга</a:t>
            </a:r>
          </a:p>
          <a:p>
            <a:pPr algn="ctr"/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600" y="4267200"/>
            <a:ext cx="8001000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субсидий на компенсацию затрат индивидуальным предпринимателям, осуществляющим образовательную деятельность по образовательным программам дошкольного образования</a:t>
            </a:r>
          </a:p>
          <a:p>
            <a:pPr algn="ctr"/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" y="4953000"/>
            <a:ext cx="8001000" cy="1295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субсидий на уплату процентов (комиссии лизингодателю) по кредитам (займам, договорам лизинга), привлекаемым субъектами малого и среднего предпринимательства на реализацию инвестиционных проектов, а также кредитам (займам, договорам лизинга), привлекаемым организациями, образующими инфраструктуру поддержки малого и среднего предпринимательства</a:t>
            </a:r>
          </a:p>
          <a:p>
            <a:pPr algn="ctr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Муниципальная поддержка субъектов малого и среднего предпринимательства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Центр поддержки предпринимательства Шилкинского района</a:t>
            </a:r>
            <a:endParaRPr lang="ru-RU" sz="3600" b="1" dirty="0"/>
          </a:p>
        </p:txBody>
      </p:sp>
      <p:pic>
        <p:nvPicPr>
          <p:cNvPr id="5" name="Содержимое 4" descr="chelovechki320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2286000" cy="2286000"/>
          </a:xfrm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362200" y="2209800"/>
            <a:ext cx="6629400" cy="4267200"/>
          </a:xfrm>
          <a:prstGeom prst="wedgeRoundRectCallout">
            <a:avLst>
              <a:gd name="adj1" fmla="val -64548"/>
              <a:gd name="adj2" fmla="val 13248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Услуги, оказываемые Центром поддержки:</a:t>
            </a:r>
          </a:p>
          <a:p>
            <a:pPr algn="ctr"/>
            <a:r>
              <a:rPr lang="ru-RU" sz="1400" b="1" dirty="0" smtClean="0"/>
              <a:t>-консультирование по вопросам  получения государственной поддержки и участия в конкурсах различного уровня;</a:t>
            </a:r>
          </a:p>
          <a:p>
            <a:pPr algn="ctr"/>
            <a:r>
              <a:rPr lang="ru-RU" sz="1400" b="1" dirty="0" smtClean="0"/>
              <a:t>-помощь в оформлении документов для участия в различного вида конкурсах;</a:t>
            </a:r>
          </a:p>
          <a:p>
            <a:pPr algn="ctr"/>
            <a:r>
              <a:rPr lang="ru-RU" sz="1400" b="1" dirty="0" smtClean="0"/>
              <a:t>-проведение тематических семинаров и «круглых столов»;</a:t>
            </a:r>
          </a:p>
          <a:p>
            <a:pPr algn="ctr"/>
            <a:r>
              <a:rPr lang="ru-RU" sz="1400" b="1" dirty="0" smtClean="0"/>
              <a:t>-размещение информации в СМИ и на официальном сайте </a:t>
            </a:r>
            <a:r>
              <a:rPr lang="ru-RU" sz="1400" b="1" dirty="0" err="1" smtClean="0"/>
              <a:t>шилкинский.рф</a:t>
            </a:r>
            <a:r>
              <a:rPr lang="ru-RU" sz="1400" b="1" dirty="0" smtClean="0"/>
              <a:t>;</a:t>
            </a:r>
          </a:p>
          <a:p>
            <a:pPr algn="ctr"/>
            <a:r>
              <a:rPr lang="ru-RU" sz="1400" b="1" dirty="0" smtClean="0"/>
              <a:t>-взаимодействие с Центром занятости Шилкинского района по вопросу привлечения безработных к занятию предпринимательской деятельностью;</a:t>
            </a:r>
          </a:p>
          <a:p>
            <a:pPr algn="ctr"/>
            <a:r>
              <a:rPr lang="ru-RU" sz="1400" b="1" dirty="0" smtClean="0"/>
              <a:t>-подготовка </a:t>
            </a:r>
            <a:r>
              <a:rPr lang="ru-RU" sz="1400" b="1" dirty="0" err="1" smtClean="0"/>
              <a:t>мультимедийного</a:t>
            </a:r>
            <a:r>
              <a:rPr lang="ru-RU" sz="1400" b="1" dirty="0" smtClean="0"/>
              <a:t> сопровождения информации о деятельности субъекта предпринимательства для участия в конкурсах и других подобных мероприятиях;</a:t>
            </a:r>
          </a:p>
          <a:p>
            <a:pPr algn="ctr"/>
            <a:r>
              <a:rPr lang="ru-RU" sz="1400" b="1" dirty="0" smtClean="0"/>
              <a:t>-предоставление информации  по интересующим вопросам в форме, предпочитаемой получателем поддержки: бумажный носитель, в т.ч.  ксерокопия, электронная версия, в т.ч. сканирование;</a:t>
            </a:r>
          </a:p>
          <a:p>
            <a:pPr algn="ctr"/>
            <a:r>
              <a:rPr lang="ru-RU" sz="1400" b="1" dirty="0" smtClean="0"/>
              <a:t>-взаимодействие с ОАО «</a:t>
            </a:r>
            <a:r>
              <a:rPr lang="ru-RU" sz="1400" b="1" dirty="0" err="1" smtClean="0"/>
              <a:t>Забинвест</a:t>
            </a:r>
            <a:r>
              <a:rPr lang="ru-RU" sz="1400" b="1" dirty="0" smtClean="0"/>
              <a:t> фонд» по вопросу практической помощи в составлении бизнес-плана инвестиционных проектов.</a:t>
            </a:r>
          </a:p>
          <a:p>
            <a:pPr algn="ctr"/>
            <a:endParaRPr lang="ru-RU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Фонды поддержки предпринимательства</a:t>
            </a:r>
            <a:endParaRPr lang="ru-RU" sz="3200" b="1" dirty="0"/>
          </a:p>
        </p:txBody>
      </p:sp>
      <p:pic>
        <p:nvPicPr>
          <p:cNvPr id="9" name="Содержимое 8" descr="47683148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2971800"/>
            <a:ext cx="1748316" cy="36576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9600" y="1143000"/>
            <a:ext cx="3657600" cy="1295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Фонд поддержки малого предпринимательства городского поселения «Первомайское»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76800" y="1143000"/>
            <a:ext cx="3429000" cy="1295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Фонд поддержки малого предпринимательства муниципального района «Шилкинский район»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057400" y="2895600"/>
            <a:ext cx="5486400" cy="3048000"/>
          </a:xfrm>
          <a:prstGeom prst="wedgeRoundRectCallout">
            <a:avLst>
              <a:gd name="adj1" fmla="val -4349"/>
              <a:gd name="adj2" fmla="val -64423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Фонд выдает займы, исходя из принципов возвратности, срочности, </a:t>
            </a:r>
            <a:r>
              <a:rPr lang="ru-RU" dirty="0" err="1" smtClean="0"/>
              <a:t>возмездности</a:t>
            </a:r>
            <a:r>
              <a:rPr lang="ru-RU" dirty="0" smtClean="0"/>
              <a:t> и целевого использования. Основным критерием приоритетности для выдачи займа являются: реальность успешной реализации проекта, доходность и на­дежность инвестиций, социальная значимость проекта, наличие достаточного обеспечения. Займы могут быть только краткосрочными — на срок до одного года.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405</Words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Государственная поддержка бизнеса</vt:lpstr>
      <vt:lpstr>   Поддержка начинающих предпринимателей</vt:lpstr>
      <vt:lpstr>Поддержка действующих предпринимателей</vt:lpstr>
      <vt:lpstr>Муниципальная поддержка субъектов малого и среднего предпринимательства</vt:lpstr>
      <vt:lpstr>Центр поддержки предпринимательства Шилкинского района</vt:lpstr>
      <vt:lpstr>Фонды поддержки предпринимательства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поддержка бизнеса</dc:title>
  <cp:lastModifiedBy>Пользователь</cp:lastModifiedBy>
  <cp:revision>9</cp:revision>
  <dcterms:modified xsi:type="dcterms:W3CDTF">2015-02-12T05:12:06Z</dcterms:modified>
</cp:coreProperties>
</file>